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4"/>
    <p:sldMasterId id="2147483896" r:id="rId5"/>
  </p:sldMasterIdLst>
  <p:sldIdLst>
    <p:sldId id="257" r:id="rId6"/>
    <p:sldId id="256" r:id="rId7"/>
    <p:sldId id="258" r:id="rId8"/>
    <p:sldId id="259" r:id="rId9"/>
    <p:sldId id="260" r:id="rId10"/>
    <p:sldId id="334" r:id="rId11"/>
    <p:sldId id="336" r:id="rId12"/>
    <p:sldId id="263" r:id="rId13"/>
    <p:sldId id="325" r:id="rId14"/>
    <p:sldId id="326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91919"/>
    <a:srgbClr val="3B2868"/>
    <a:srgbClr val="22084E"/>
    <a:srgbClr val="3EA1A5"/>
    <a:srgbClr val="409FA7"/>
    <a:srgbClr val="40A5A7"/>
    <a:srgbClr val="40ACA7"/>
    <a:srgbClr val="40B2A7"/>
    <a:srgbClr val="40B6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2CE218-2548-4CF2-9E37-1FDF6A41A127}" v="13" dt="2024-11-01T14:28:15.798"/>
    <p1510:client id="{73AACC1B-7C74-4378-AEB6-9777FAAFA581}" v="5" dt="2024-10-31T21:31:23.482"/>
    <p1510:client id="{BD4B3CF3-075C-46E9-A391-4BD1E733CB03}" v="1" dt="2024-11-01T14:48:08.0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 bwMode="invGray">
      <p:bgPr>
        <a:solidFill>
          <a:srgbClr val="40B5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B001F7C-B52C-41D1-81CB-A96ADEF503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922150"/>
            <a:ext cx="9144000" cy="722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340C549-88B8-FA1D-1434-6048D9C25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933"/>
            <a:ext cx="10515600" cy="89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C292989-7938-EFAB-D8C4-8B7AEECC69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802154"/>
            <a:ext cx="9144000" cy="5334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Author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F321F64-F119-6568-4640-18F8177133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426571"/>
            <a:ext cx="9144000" cy="44291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9F16C513-349F-C103-7702-F89C2D456B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16384"/>
            <a:ext cx="4376913" cy="125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894295D-95C8-1157-1A78-3D37A4F69299}"/>
              </a:ext>
            </a:extLst>
          </p:cNvPr>
          <p:cNvGrpSpPr/>
          <p:nvPr userDrawn="1"/>
        </p:nvGrpSpPr>
        <p:grpSpPr>
          <a:xfrm>
            <a:off x="0" y="5415698"/>
            <a:ext cx="12192000" cy="1442302"/>
            <a:chOff x="0" y="5415698"/>
            <a:chExt cx="12192000" cy="144230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A88F00C-6B9F-DE38-AC31-16F21170DFFF}"/>
                </a:ext>
              </a:extLst>
            </p:cNvPr>
            <p:cNvGrpSpPr/>
            <p:nvPr userDrawn="1"/>
          </p:nvGrpSpPr>
          <p:grpSpPr>
            <a:xfrm>
              <a:off x="0" y="5415698"/>
              <a:ext cx="12192000" cy="1442302"/>
              <a:chOff x="0" y="5415698"/>
              <a:chExt cx="12192000" cy="1442302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19577F5-3DBD-5C88-D16C-42F2E0DCF0FB}"/>
                  </a:ext>
                </a:extLst>
              </p:cNvPr>
              <p:cNvSpPr/>
              <p:nvPr userDrawn="1"/>
            </p:nvSpPr>
            <p:spPr>
              <a:xfrm>
                <a:off x="0" y="5415698"/>
                <a:ext cx="12192000" cy="1442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4">
                <a:extLst>
                  <a:ext uri="{FF2B5EF4-FFF2-40B4-BE49-F238E27FC236}">
                    <a16:creationId xmlns:a16="http://schemas.microsoft.com/office/drawing/2014/main" id="{17BC8095-ED83-255D-00A3-414CCFE76AC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1"/>
              <a:stretch/>
            </p:blipFill>
            <p:spPr bwMode="auto">
              <a:xfrm>
                <a:off x="8117037" y="5580096"/>
                <a:ext cx="3828472" cy="11135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E85E7E7-1EFD-941F-7A3F-16B1E069B8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50313" y="5522968"/>
              <a:ext cx="6252412" cy="1227763"/>
            </a:xfrm>
            <a:prstGeom prst="rect">
              <a:avLst/>
            </a:prstGeom>
          </p:spPr>
        </p:pic>
      </p:grpSp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6DA1C620-4CEE-CF0C-9EB0-E24CA4C37B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7183" y="291195"/>
            <a:ext cx="1470106" cy="5863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53C5BB-AA67-AC80-3B2D-45979CBF7DE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11255" y="6185844"/>
            <a:ext cx="294664" cy="28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7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 bwMode="inv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sign with white letters&#10;&#10;Description automatically generated">
            <a:extLst>
              <a:ext uri="{FF2B5EF4-FFF2-40B4-BE49-F238E27FC236}">
                <a16:creationId xmlns:a16="http://schemas.microsoft.com/office/drawing/2014/main" id="{68B31950-FB21-EB39-9F43-C276322DA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510" y="267969"/>
            <a:ext cx="1557779" cy="629805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7BC8095-ED83-255D-00A3-414CCFE76AC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8125160" y="5619404"/>
            <a:ext cx="3820349" cy="111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3340C549-88B8-FA1D-1434-6048D9C25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38906"/>
            <a:ext cx="10515600" cy="177077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1088079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 bwMode="inv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340C549-88B8-FA1D-1434-6048D9C25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41019"/>
            <a:ext cx="10515600" cy="73860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SUBHEADING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CDF79A33-D1C2-3DC2-E176-9E87E7161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69674"/>
            <a:ext cx="10515600" cy="2419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3" name="Picture 2" descr="A blue and white sign with white letters&#10;&#10;Description automatically generated">
            <a:extLst>
              <a:ext uri="{FF2B5EF4-FFF2-40B4-BE49-F238E27FC236}">
                <a16:creationId xmlns:a16="http://schemas.microsoft.com/office/drawing/2014/main" id="{6559471C-7B5F-E96B-CB1A-180FA361D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510" y="267969"/>
            <a:ext cx="1557779" cy="62980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36DEB10-6FBE-0F1E-3987-FCD1EBEB034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8125160" y="5619404"/>
            <a:ext cx="3820349" cy="111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352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 bwMode="inv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sign with white letters&#10;&#10;Description automatically generated">
            <a:extLst>
              <a:ext uri="{FF2B5EF4-FFF2-40B4-BE49-F238E27FC236}">
                <a16:creationId xmlns:a16="http://schemas.microsoft.com/office/drawing/2014/main" id="{68B31950-FB21-EB39-9F43-C276322DA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821" y="267970"/>
            <a:ext cx="1001467" cy="40489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7BC8095-ED83-255D-00A3-414CCFE76AC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9523561" y="6026128"/>
            <a:ext cx="2421947" cy="70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itle Placeholder 21">
            <a:extLst>
              <a:ext uri="{FF2B5EF4-FFF2-40B4-BE49-F238E27FC236}">
                <a16:creationId xmlns:a16="http://schemas.microsoft.com/office/drawing/2014/main" id="{66FA9BFA-996A-C71D-BAE2-2793AF248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68" y="762000"/>
            <a:ext cx="10740231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16F9800C-5230-464D-8815-86D9B82B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969" y="1587500"/>
            <a:ext cx="107402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211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 bwMode="inv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sign with white letters&#10;&#10;Description automatically generated">
            <a:extLst>
              <a:ext uri="{FF2B5EF4-FFF2-40B4-BE49-F238E27FC236}">
                <a16:creationId xmlns:a16="http://schemas.microsoft.com/office/drawing/2014/main" id="{68B31950-FB21-EB39-9F43-C276322DA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821" y="267970"/>
            <a:ext cx="1001467" cy="40489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7BC8095-ED83-255D-00A3-414CCFE76AC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9523561" y="6026128"/>
            <a:ext cx="2421947" cy="70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976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E56C-8479-7D5A-6C1B-4FDE028FB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48013-D912-AC55-5542-5CEB48CF1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ED2A1-78B0-D36E-6C1B-F5FB548D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D8C8-824F-417F-BC8F-65E89FAD633A}" type="datetimeFigureOut">
              <a:rPr lang="en-AU" smtClean="0"/>
              <a:t>1/11/2024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9D39A-64C0-1F74-A29B-16EE2E3BE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E5946-885C-DC7E-41CC-E801ED51B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8C86-0F81-402B-BEE3-12DA9C13D4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66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with Image">
    <p:bg>
      <p:bgPr>
        <a:gradFill>
          <a:gsLst>
            <a:gs pos="9000">
              <a:schemeClr val="accent1"/>
            </a:gs>
            <a:gs pos="85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1D14F5-2B4C-D845-81D4-87FEF5A134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88000">
                <a:srgbClr val="9D8BDA">
                  <a:alpha val="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 Ligh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64560-7573-A92C-89B7-925698059B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82000">
                <a:srgbClr val="826CCF"/>
              </a:gs>
              <a:gs pos="0">
                <a:srgbClr val="2A1B5F"/>
              </a:gs>
              <a:gs pos="41000">
                <a:srgbClr val="5436B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AU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C78CC0F-A810-8795-14B1-6D9AFB6C1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4328" y="107081"/>
            <a:ext cx="7543345" cy="68575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66FD8-7E69-8C4E-F1EE-3D7B713D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65918"/>
            <a:ext cx="6540500" cy="1612232"/>
          </a:xfrm>
        </p:spPr>
        <p:txBody>
          <a:bodyPr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DC0CC3-4A9C-153A-C6CF-F191C49535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1028700"/>
            <a:ext cx="1444625" cy="31115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MM YYYY</a:t>
            </a:r>
            <a:endParaRPr lang="en-A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7CDE52-1E27-C116-051F-6F8988E4C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4281488"/>
            <a:ext cx="2749550" cy="64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Title</a:t>
            </a:r>
            <a:endParaRPr lang="en-AU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35E14D6-BB4A-EAC7-8E18-E0EBA39DE3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14701" y="4281488"/>
            <a:ext cx="2749550" cy="64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Title</a:t>
            </a:r>
            <a:endParaRPr lang="en-A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55DC000-AC3E-38BF-E847-DA3CDD3E08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8188" y="476250"/>
            <a:ext cx="4646611" cy="5905500"/>
          </a:xfrm>
          <a:prstGeom prst="roundRect">
            <a:avLst>
              <a:gd name="adj" fmla="val 4641"/>
            </a:avLst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icon to insert image or drag into placeholder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06EEF2B-9ADA-0B1F-35FF-001A414E0A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4988" y="5839246"/>
            <a:ext cx="2251976" cy="32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</p:cBhvr>
                                      <p:by x="104000" y="10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66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CA680D11-EE95-2F67-4696-D905FCF77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68" y="762000"/>
            <a:ext cx="10740231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0C6E40A-1CC1-C2CA-B740-6677DC944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969" y="1587500"/>
            <a:ext cx="107402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1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7" r:id="rId3"/>
    <p:sldLayoutId id="2147483876" r:id="rId4"/>
    <p:sldLayoutId id="2147483899" r:id="rId5"/>
    <p:sldLayoutId id="2147483898" r:id="rId6"/>
    <p:sldLayoutId id="214748390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12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F777-7CCD-1430-FFD9-8BD3B9699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DICOM Secondary Capture examples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4A2B8FA-5B84-B4B5-00A5-9090279D56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1858" r="12034"/>
          <a:stretch/>
        </p:blipFill>
        <p:spPr>
          <a:xfrm>
            <a:off x="7293770" y="1339850"/>
            <a:ext cx="4143375" cy="424435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23BC17-9ABD-C99C-4B1E-8917CCA57F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59986"/>
            <a:ext cx="2749550" cy="641350"/>
          </a:xfrm>
        </p:spPr>
        <p:txBody>
          <a:bodyPr/>
          <a:lstStyle/>
          <a:p>
            <a:r>
              <a:rPr lang="en-GB" dirty="0"/>
              <a:t>Product release v3.6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3B28C2-51EF-8BA9-4B79-BB1124BC14A7}"/>
              </a:ext>
            </a:extLst>
          </p:cNvPr>
          <p:cNvSpPr txBox="1"/>
          <p:nvPr/>
        </p:nvSpPr>
        <p:spPr>
          <a:xfrm>
            <a:off x="457200" y="3554963"/>
            <a:ext cx="5533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Image examples for Yorkshire Imaging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837932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F4FC01E-532C-A165-C236-1577D4B27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-9102"/>
            <a:ext cx="6858000" cy="685800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2C62B16-2905-6871-0873-7722A7F394D0}"/>
              </a:ext>
            </a:extLst>
          </p:cNvPr>
          <p:cNvSpPr/>
          <p:nvPr/>
        </p:nvSpPr>
        <p:spPr>
          <a:xfrm>
            <a:off x="6096000" y="3271682"/>
            <a:ext cx="2094272" cy="697340"/>
          </a:xfrm>
          <a:prstGeom prst="wedgeRectCallout">
            <a:avLst>
              <a:gd name="adj1" fmla="val -42965"/>
              <a:gd name="adj2" fmla="val -117189"/>
            </a:avLst>
          </a:prstGeom>
          <a:solidFill>
            <a:srgbClr val="D6CFE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Some findings do not need a localisation</a:t>
            </a:r>
            <a:endParaRPr lang="en-AU" sz="14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61CA31-562E-FE90-FA94-58C0C672FA17}"/>
              </a:ext>
            </a:extLst>
          </p:cNvPr>
          <p:cNvSpPr/>
          <p:nvPr/>
        </p:nvSpPr>
        <p:spPr>
          <a:xfrm>
            <a:off x="5869859" y="1671482"/>
            <a:ext cx="1956619" cy="1120878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CB200F-7717-46D4-D3FE-695D754E3831}"/>
              </a:ext>
            </a:extLst>
          </p:cNvPr>
          <p:cNvSpPr/>
          <p:nvPr/>
        </p:nvSpPr>
        <p:spPr>
          <a:xfrm>
            <a:off x="2359743" y="108155"/>
            <a:ext cx="4090218" cy="47194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Example 3c, Lines &amp; Tubes</a:t>
            </a:r>
          </a:p>
        </p:txBody>
      </p:sp>
    </p:spTree>
    <p:extLst>
      <p:ext uri="{BB962C8B-B14F-4D97-AF65-F5344CB8AC3E}">
        <p14:creationId xmlns:p14="http://schemas.microsoft.com/office/powerpoint/2010/main" val="2874985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FE164C-86DE-AE6F-715D-BAF08EB97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67" r="10431"/>
          <a:stretch/>
        </p:blipFill>
        <p:spPr>
          <a:xfrm>
            <a:off x="2644876" y="0"/>
            <a:ext cx="6931743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7A9C515-010D-F259-A464-9D3859E3A641}"/>
              </a:ext>
            </a:extLst>
          </p:cNvPr>
          <p:cNvSpPr/>
          <p:nvPr/>
        </p:nvSpPr>
        <p:spPr>
          <a:xfrm>
            <a:off x="2359743" y="108155"/>
            <a:ext cx="4090218" cy="47194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Example 4, no findings detected</a:t>
            </a:r>
          </a:p>
        </p:txBody>
      </p:sp>
    </p:spTree>
    <p:extLst>
      <p:ext uri="{BB962C8B-B14F-4D97-AF65-F5344CB8AC3E}">
        <p14:creationId xmlns:p14="http://schemas.microsoft.com/office/powerpoint/2010/main" val="349177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edical support&#10;&#10;Description automatically generated">
            <a:extLst>
              <a:ext uri="{FF2B5EF4-FFF2-40B4-BE49-F238E27FC236}">
                <a16:creationId xmlns:a16="http://schemas.microsoft.com/office/drawing/2014/main" id="{838F47F9-57D4-D2C6-B1A9-23BA8709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FA393871-0986-1032-5A90-8EA98C5B7F6D}"/>
              </a:ext>
            </a:extLst>
          </p:cNvPr>
          <p:cNvSpPr/>
          <p:nvPr/>
        </p:nvSpPr>
        <p:spPr>
          <a:xfrm>
            <a:off x="6676103" y="2401904"/>
            <a:ext cx="2778401" cy="1098380"/>
          </a:xfrm>
          <a:prstGeom prst="wedgeRectCallout">
            <a:avLst>
              <a:gd name="adj1" fmla="val -42257"/>
              <a:gd name="adj2" fmla="val -90334"/>
            </a:avLst>
          </a:prstGeom>
          <a:solidFill>
            <a:srgbClr val="D6CFE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AI may find multiple pathologies – they will be listed here and can be viewed as separate secondary capture images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CB2C92-D646-E2D3-3EA1-CBC551527F6A}"/>
              </a:ext>
            </a:extLst>
          </p:cNvPr>
          <p:cNvSpPr/>
          <p:nvPr/>
        </p:nvSpPr>
        <p:spPr>
          <a:xfrm>
            <a:off x="5889523" y="1032387"/>
            <a:ext cx="1956619" cy="89473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1F84B16A-6653-A87F-B9C3-FC4448F466E0}"/>
              </a:ext>
            </a:extLst>
          </p:cNvPr>
          <p:cNvSpPr/>
          <p:nvPr/>
        </p:nvSpPr>
        <p:spPr>
          <a:xfrm>
            <a:off x="6169742" y="4629952"/>
            <a:ext cx="2778401" cy="697340"/>
          </a:xfrm>
          <a:prstGeom prst="wedgeRectCallout">
            <a:avLst>
              <a:gd name="adj1" fmla="val -58182"/>
              <a:gd name="adj2" fmla="val 44957"/>
            </a:avLst>
          </a:prstGeom>
          <a:solidFill>
            <a:srgbClr val="D6CFE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Scroll through the images using the mouse wheel</a:t>
            </a:r>
            <a:endParaRPr lang="en-AU" sz="14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BDE442-55EE-4A39-2218-5C986E7A1173}"/>
              </a:ext>
            </a:extLst>
          </p:cNvPr>
          <p:cNvSpPr/>
          <p:nvPr/>
        </p:nvSpPr>
        <p:spPr>
          <a:xfrm>
            <a:off x="2359743" y="108155"/>
            <a:ext cx="4090218" cy="4719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Example 1a, Overview and Localisation</a:t>
            </a:r>
          </a:p>
        </p:txBody>
      </p:sp>
    </p:spTree>
    <p:extLst>
      <p:ext uri="{BB962C8B-B14F-4D97-AF65-F5344CB8AC3E}">
        <p14:creationId xmlns:p14="http://schemas.microsoft.com/office/powerpoint/2010/main" val="34386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081C817-DC89-4AD5-D61A-E089154C4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F18FF6B7-8D50-0B96-FD91-018CD2AF2BBB}"/>
              </a:ext>
            </a:extLst>
          </p:cNvPr>
          <p:cNvSpPr/>
          <p:nvPr/>
        </p:nvSpPr>
        <p:spPr>
          <a:xfrm>
            <a:off x="5957092" y="3041518"/>
            <a:ext cx="1977483" cy="1139947"/>
          </a:xfrm>
          <a:prstGeom prst="wedgeRectCallout">
            <a:avLst>
              <a:gd name="adj1" fmla="val -75596"/>
              <a:gd name="adj2" fmla="val -95097"/>
            </a:avLst>
          </a:prstGeom>
          <a:solidFill>
            <a:srgbClr val="D6CFEF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Localisation – on many findings. </a:t>
            </a:r>
          </a:p>
          <a:p>
            <a:pPr algn="ctr"/>
            <a:endParaRPr lang="en-GB" sz="14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Area that generated prediction</a:t>
            </a:r>
            <a:endParaRPr lang="en-AU" sz="14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4E1A08A-860C-36E7-853F-E0BA103B00E6}"/>
              </a:ext>
            </a:extLst>
          </p:cNvPr>
          <p:cNvSpPr/>
          <p:nvPr/>
        </p:nvSpPr>
        <p:spPr>
          <a:xfrm>
            <a:off x="7061232" y="2121275"/>
            <a:ext cx="2463768" cy="523602"/>
          </a:xfrm>
          <a:prstGeom prst="wedgeRectCallout">
            <a:avLst>
              <a:gd name="adj1" fmla="val -38368"/>
              <a:gd name="adj2" fmla="val -185213"/>
            </a:avLst>
          </a:prstGeom>
          <a:solidFill>
            <a:srgbClr val="D6CFE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Active finding highlighted</a:t>
            </a:r>
            <a:endParaRPr lang="en-AU" sz="14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A0B95E1-0A7D-F71F-3906-108DC4CC1615}"/>
              </a:ext>
            </a:extLst>
          </p:cNvPr>
          <p:cNvSpPr/>
          <p:nvPr/>
        </p:nvSpPr>
        <p:spPr>
          <a:xfrm>
            <a:off x="6410631" y="4896465"/>
            <a:ext cx="2585885" cy="1278193"/>
          </a:xfrm>
          <a:prstGeom prst="wedgeRectCallout">
            <a:avLst>
              <a:gd name="adj1" fmla="val -88882"/>
              <a:gd name="adj2" fmla="val -25106"/>
            </a:avLst>
          </a:prstGeom>
          <a:solidFill>
            <a:srgbClr val="D6CFEF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Confidence bar: </a:t>
            </a:r>
            <a:r>
              <a:rPr lang="en-US" sz="14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provides a visual indication of the likelihood that a particular finding is present.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This is a high likelihood, with small error bars</a:t>
            </a:r>
            <a:endParaRPr lang="en-AU" sz="12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71CCB1-DB29-DD6A-13FD-E401E0D0672C}"/>
              </a:ext>
            </a:extLst>
          </p:cNvPr>
          <p:cNvSpPr/>
          <p:nvPr/>
        </p:nvSpPr>
        <p:spPr>
          <a:xfrm>
            <a:off x="2359743" y="108155"/>
            <a:ext cx="4090218" cy="4719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Example 1b, Overview and Localisation</a:t>
            </a:r>
          </a:p>
        </p:txBody>
      </p:sp>
    </p:spTree>
    <p:extLst>
      <p:ext uri="{BB962C8B-B14F-4D97-AF65-F5344CB8AC3E}">
        <p14:creationId xmlns:p14="http://schemas.microsoft.com/office/powerpoint/2010/main" val="85154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7E96BE6-C34C-88DC-7A29-8C2285968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4CC8CD0A-B95C-7DBB-C63B-3E8614C0C6F8}"/>
              </a:ext>
            </a:extLst>
          </p:cNvPr>
          <p:cNvSpPr/>
          <p:nvPr/>
        </p:nvSpPr>
        <p:spPr>
          <a:xfrm>
            <a:off x="5957092" y="3041518"/>
            <a:ext cx="1977483" cy="1139947"/>
          </a:xfrm>
          <a:prstGeom prst="wedgeRectCallout">
            <a:avLst>
              <a:gd name="adj1" fmla="val -75596"/>
              <a:gd name="adj2" fmla="val -95097"/>
            </a:avLst>
          </a:prstGeom>
          <a:solidFill>
            <a:srgbClr val="D6CFE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Colours have no particular meaning – used to distinguish each finding from adjacent images</a:t>
            </a:r>
            <a:endParaRPr lang="en-AU" sz="12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83B02F19-2509-CC90-D384-16D5BA82FE36}"/>
              </a:ext>
            </a:extLst>
          </p:cNvPr>
          <p:cNvSpPr/>
          <p:nvPr/>
        </p:nvSpPr>
        <p:spPr>
          <a:xfrm>
            <a:off x="6995915" y="1896135"/>
            <a:ext cx="2463768" cy="523602"/>
          </a:xfrm>
          <a:prstGeom prst="wedgeRectCallout">
            <a:avLst>
              <a:gd name="adj1" fmla="val -47547"/>
              <a:gd name="adj2" fmla="val -95078"/>
            </a:avLst>
          </a:prstGeom>
          <a:solidFill>
            <a:srgbClr val="D6CFE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Active finding highlighted</a:t>
            </a:r>
            <a:endParaRPr lang="en-AU" sz="14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07D0EF-6499-56FD-169F-82FD0483ADB7}"/>
              </a:ext>
            </a:extLst>
          </p:cNvPr>
          <p:cNvSpPr/>
          <p:nvPr/>
        </p:nvSpPr>
        <p:spPr>
          <a:xfrm>
            <a:off x="2359743" y="108155"/>
            <a:ext cx="4090218" cy="4719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Example 1c, Overview and Localisation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DEA2DF0-CE1D-EB91-5333-A64A296E1F6C}"/>
              </a:ext>
            </a:extLst>
          </p:cNvPr>
          <p:cNvSpPr/>
          <p:nvPr/>
        </p:nvSpPr>
        <p:spPr>
          <a:xfrm>
            <a:off x="4129549" y="4906297"/>
            <a:ext cx="373626" cy="471948"/>
          </a:xfrm>
          <a:prstGeom prst="round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827152AF-FAF5-8E8D-CDF0-38BDCC49B1B5}"/>
              </a:ext>
            </a:extLst>
          </p:cNvPr>
          <p:cNvSpPr/>
          <p:nvPr/>
        </p:nvSpPr>
        <p:spPr>
          <a:xfrm>
            <a:off x="5979583" y="5138867"/>
            <a:ext cx="2585885" cy="1278193"/>
          </a:xfrm>
          <a:prstGeom prst="wedgeRectCallout">
            <a:avLst>
              <a:gd name="adj1" fmla="val -113217"/>
              <a:gd name="adj2" fmla="val -42798"/>
            </a:avLst>
          </a:prstGeom>
          <a:solidFill>
            <a:srgbClr val="D6CFEF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Confidence threshold. Below this, the AI model is no longer confident that a finding is present.  This finding has a lower confidence than the previous.</a:t>
            </a:r>
            <a:endParaRPr lang="en-AU" sz="12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8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58E5C55-7F6F-6B19-B76E-764E93FF0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13EF29-9A40-3E07-82C2-CDAA272CC149}"/>
              </a:ext>
            </a:extLst>
          </p:cNvPr>
          <p:cNvSpPr/>
          <p:nvPr/>
        </p:nvSpPr>
        <p:spPr>
          <a:xfrm>
            <a:off x="2359743" y="108155"/>
            <a:ext cx="4090218" cy="4719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Example 1d, Overview and Localisation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ED6755F1-2A52-4CFD-C939-2848790F9856}"/>
              </a:ext>
            </a:extLst>
          </p:cNvPr>
          <p:cNvSpPr/>
          <p:nvPr/>
        </p:nvSpPr>
        <p:spPr>
          <a:xfrm>
            <a:off x="5907931" y="3933167"/>
            <a:ext cx="1977483" cy="523602"/>
          </a:xfrm>
          <a:prstGeom prst="wedgeRectCallout">
            <a:avLst>
              <a:gd name="adj1" fmla="val -64657"/>
              <a:gd name="adj2" fmla="val 79132"/>
            </a:avLst>
          </a:prstGeom>
          <a:solidFill>
            <a:srgbClr val="D6CFE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Localisation shown</a:t>
            </a:r>
            <a:endParaRPr lang="en-AU" sz="12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64E4E01F-E561-A51E-CF39-A110E8ADBC28}"/>
              </a:ext>
            </a:extLst>
          </p:cNvPr>
          <p:cNvSpPr/>
          <p:nvPr/>
        </p:nvSpPr>
        <p:spPr>
          <a:xfrm>
            <a:off x="6449961" y="2062281"/>
            <a:ext cx="2463768" cy="523602"/>
          </a:xfrm>
          <a:prstGeom prst="wedgeRectCallout">
            <a:avLst>
              <a:gd name="adj1" fmla="val -32382"/>
              <a:gd name="adj2" fmla="val -98833"/>
            </a:avLst>
          </a:prstGeom>
          <a:solidFill>
            <a:srgbClr val="D6CFE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Active finding highlighted</a:t>
            </a:r>
            <a:endParaRPr lang="en-AU" sz="14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1DF220-2D05-1AD8-C520-557893282EF3}"/>
              </a:ext>
            </a:extLst>
          </p:cNvPr>
          <p:cNvSpPr/>
          <p:nvPr/>
        </p:nvSpPr>
        <p:spPr>
          <a:xfrm>
            <a:off x="4729317" y="4902893"/>
            <a:ext cx="373626" cy="47194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9E849F7-9B46-F7B8-E035-84560D903436}"/>
              </a:ext>
            </a:extLst>
          </p:cNvPr>
          <p:cNvSpPr/>
          <p:nvPr/>
        </p:nvSpPr>
        <p:spPr>
          <a:xfrm>
            <a:off x="5761703" y="5286157"/>
            <a:ext cx="2300749" cy="1035791"/>
          </a:xfrm>
          <a:prstGeom prst="wedgeRectCallout">
            <a:avLst>
              <a:gd name="adj1" fmla="val -83302"/>
              <a:gd name="adj2" fmla="val -52291"/>
            </a:avLst>
          </a:prstGeom>
          <a:solidFill>
            <a:srgbClr val="D6CFE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95% confidence interval, indicating the probability of the AI model reporting a false positive.</a:t>
            </a:r>
            <a:endParaRPr lang="en-AU" sz="12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7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733144-076A-500A-D3CC-C3C73D1580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r="11644"/>
          <a:stretch/>
        </p:blipFill>
        <p:spPr>
          <a:xfrm>
            <a:off x="2689698" y="0"/>
            <a:ext cx="6780179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0C14E2-8CA1-27AE-2F8B-E225E2499DBA}"/>
              </a:ext>
            </a:extLst>
          </p:cNvPr>
          <p:cNvSpPr/>
          <p:nvPr/>
        </p:nvSpPr>
        <p:spPr>
          <a:xfrm>
            <a:off x="2576052" y="1769806"/>
            <a:ext cx="540774" cy="3195484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5F437585-EB45-B086-8CD4-244BA5BF0534}"/>
              </a:ext>
            </a:extLst>
          </p:cNvPr>
          <p:cNvSpPr/>
          <p:nvPr/>
        </p:nvSpPr>
        <p:spPr>
          <a:xfrm>
            <a:off x="2930013" y="5313388"/>
            <a:ext cx="2094272" cy="1035161"/>
          </a:xfrm>
          <a:prstGeom prst="wedgeRectCallout">
            <a:avLst>
              <a:gd name="adj1" fmla="val -42496"/>
              <a:gd name="adj2" fmla="val -75398"/>
            </a:avLst>
          </a:prstGeom>
          <a:solidFill>
            <a:srgbClr val="D6CFEF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Laterality marker (purple triangle), here showing subcutaneous emphysema - right</a:t>
            </a:r>
            <a:endParaRPr lang="en-AU" sz="14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D8E68C-522C-2199-7015-0CBAC64ECA07}"/>
              </a:ext>
            </a:extLst>
          </p:cNvPr>
          <p:cNvSpPr/>
          <p:nvPr/>
        </p:nvSpPr>
        <p:spPr>
          <a:xfrm>
            <a:off x="2359743" y="108155"/>
            <a:ext cx="3893574" cy="47194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Example 2a, Laterality Marker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988F1A-E925-1D98-5C07-634B16306E39}"/>
              </a:ext>
            </a:extLst>
          </p:cNvPr>
          <p:cNvSpPr/>
          <p:nvPr/>
        </p:nvSpPr>
        <p:spPr>
          <a:xfrm>
            <a:off x="4032068" y="1306286"/>
            <a:ext cx="522515" cy="235132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63C548-0394-BF6E-6644-350AF8A6ACCC}"/>
              </a:ext>
            </a:extLst>
          </p:cNvPr>
          <p:cNvCxnSpPr>
            <a:cxnSpLocks/>
          </p:cNvCxnSpPr>
          <p:nvPr/>
        </p:nvCxnSpPr>
        <p:spPr>
          <a:xfrm flipV="1">
            <a:off x="3116826" y="1541418"/>
            <a:ext cx="860323" cy="22838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89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B8EEA42-3CF1-C395-4669-06B9A035CECE}"/>
              </a:ext>
            </a:extLst>
          </p:cNvPr>
          <p:cNvGrpSpPr/>
          <p:nvPr/>
        </p:nvGrpSpPr>
        <p:grpSpPr>
          <a:xfrm>
            <a:off x="2701093" y="-284"/>
            <a:ext cx="7368702" cy="6858284"/>
            <a:chOff x="2689699" y="0"/>
            <a:chExt cx="7368702" cy="68582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88D857-ABAE-E683-9B06-73E68DC279EA}"/>
                </a:ext>
              </a:extLst>
            </p:cNvPr>
            <p:cNvSpPr/>
            <p:nvPr/>
          </p:nvSpPr>
          <p:spPr>
            <a:xfrm>
              <a:off x="2689699" y="0"/>
              <a:ext cx="7368702" cy="7965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546C7AD-52CA-3A17-7FC3-6D820E0754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739"/>
            <a:stretch/>
          </p:blipFill>
          <p:spPr>
            <a:xfrm>
              <a:off x="2689699" y="688258"/>
              <a:ext cx="7368702" cy="6170026"/>
            </a:xfrm>
            <a:prstGeom prst="rect">
              <a:avLst/>
            </a:prstGeom>
            <a:solidFill>
              <a:srgbClr val="000000"/>
            </a:solidFill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6AFAB96-5BB5-1682-7912-1330A5471ADB}"/>
              </a:ext>
            </a:extLst>
          </p:cNvPr>
          <p:cNvSpPr txBox="1"/>
          <p:nvPr/>
        </p:nvSpPr>
        <p:spPr>
          <a:xfrm>
            <a:off x="10191820" y="6417060"/>
            <a:ext cx="1879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</a:rPr>
              <a:t>CONFIDENTIAL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9B9CAE-9443-77CF-1549-37F10E46B3E4}"/>
              </a:ext>
            </a:extLst>
          </p:cNvPr>
          <p:cNvSpPr/>
          <p:nvPr/>
        </p:nvSpPr>
        <p:spPr>
          <a:xfrm>
            <a:off x="2576052" y="1769805"/>
            <a:ext cx="540774" cy="3318389"/>
          </a:xfrm>
          <a:prstGeom prst="round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75A0FD-9967-AC9C-24EB-559ADBD919F7}"/>
              </a:ext>
            </a:extLst>
          </p:cNvPr>
          <p:cNvSpPr/>
          <p:nvPr/>
        </p:nvSpPr>
        <p:spPr>
          <a:xfrm>
            <a:off x="4163440" y="1484809"/>
            <a:ext cx="618110" cy="235132"/>
          </a:xfrm>
          <a:prstGeom prst="round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6B65C5-DA84-8AE2-8615-79E2086CCA57}"/>
              </a:ext>
            </a:extLst>
          </p:cNvPr>
          <p:cNvCxnSpPr>
            <a:cxnSpLocks/>
          </p:cNvCxnSpPr>
          <p:nvPr/>
        </p:nvCxnSpPr>
        <p:spPr>
          <a:xfrm flipV="1">
            <a:off x="3154644" y="1635805"/>
            <a:ext cx="913195" cy="168272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A9F2BF7-D237-0808-27CE-6378E46F6DAA}"/>
              </a:ext>
            </a:extLst>
          </p:cNvPr>
          <p:cNvSpPr/>
          <p:nvPr/>
        </p:nvSpPr>
        <p:spPr>
          <a:xfrm>
            <a:off x="2359743" y="108155"/>
            <a:ext cx="3893574" cy="47194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Example 2b, Laterality Marker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B22120-C432-C329-BDA2-409767B6AFAA}"/>
              </a:ext>
            </a:extLst>
          </p:cNvPr>
          <p:cNvSpPr/>
          <p:nvPr/>
        </p:nvSpPr>
        <p:spPr>
          <a:xfrm>
            <a:off x="5844670" y="1769805"/>
            <a:ext cx="540774" cy="3318389"/>
          </a:xfrm>
          <a:prstGeom prst="round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AD596B-C2EA-F759-4C7C-2D4A1AA1BABA}"/>
              </a:ext>
            </a:extLst>
          </p:cNvPr>
          <p:cNvGrpSpPr/>
          <p:nvPr/>
        </p:nvGrpSpPr>
        <p:grpSpPr>
          <a:xfrm>
            <a:off x="2930012" y="5313389"/>
            <a:ext cx="2937387" cy="796550"/>
            <a:chOff x="2930012" y="5313389"/>
            <a:chExt cx="2937387" cy="639736"/>
          </a:xfrm>
        </p:grpSpPr>
        <p:sp>
          <p:nvSpPr>
            <p:cNvPr id="7" name="Speech Bubble: Rectangle 6">
              <a:extLst>
                <a:ext uri="{FF2B5EF4-FFF2-40B4-BE49-F238E27FC236}">
                  <a16:creationId xmlns:a16="http://schemas.microsoft.com/office/drawing/2014/main" id="{EA79319C-93FE-62AB-C1A3-DE47A961D67D}"/>
                </a:ext>
              </a:extLst>
            </p:cNvPr>
            <p:cNvSpPr/>
            <p:nvPr/>
          </p:nvSpPr>
          <p:spPr>
            <a:xfrm>
              <a:off x="2930012" y="5313389"/>
              <a:ext cx="2937387" cy="639736"/>
            </a:xfrm>
            <a:prstGeom prst="wedgeRectCallout">
              <a:avLst>
                <a:gd name="adj1" fmla="val -43145"/>
                <a:gd name="adj2" fmla="val -100081"/>
              </a:avLst>
            </a:prstGeom>
            <a:solidFill>
              <a:srgbClr val="D6CFEF"/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8" name="Speech Bubble: Rectangle 17">
              <a:extLst>
                <a:ext uri="{FF2B5EF4-FFF2-40B4-BE49-F238E27FC236}">
                  <a16:creationId xmlns:a16="http://schemas.microsoft.com/office/drawing/2014/main" id="{B039695A-0A30-573C-3433-E7158A6471E1}"/>
                </a:ext>
              </a:extLst>
            </p:cNvPr>
            <p:cNvSpPr/>
            <p:nvPr/>
          </p:nvSpPr>
          <p:spPr>
            <a:xfrm>
              <a:off x="3046155" y="5397525"/>
              <a:ext cx="2705100" cy="513259"/>
            </a:xfrm>
            <a:prstGeom prst="wedgeRectCallout">
              <a:avLst>
                <a:gd name="adj1" fmla="val 50902"/>
                <a:gd name="adj2" fmla="val -129018"/>
              </a:avLst>
            </a:prstGeom>
            <a:solidFill>
              <a:srgbClr val="D6CFEF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Laterality markers (purple triangle), here showing interstitial thickening - bilateral</a:t>
              </a:r>
              <a:endParaRPr lang="en-AU" sz="14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1135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C7EA057-E8DB-1E62-D9D5-69DB339E3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0F38475A-8372-9080-1EFB-F03CF367CC52}"/>
              </a:ext>
            </a:extLst>
          </p:cNvPr>
          <p:cNvSpPr/>
          <p:nvPr/>
        </p:nvSpPr>
        <p:spPr>
          <a:xfrm>
            <a:off x="6422134" y="2957051"/>
            <a:ext cx="2181091" cy="582561"/>
          </a:xfrm>
          <a:prstGeom prst="wedgeRectCallout">
            <a:avLst>
              <a:gd name="adj1" fmla="val -115217"/>
              <a:gd name="adj2" fmla="val -19539"/>
            </a:avLst>
          </a:prstGeom>
          <a:solidFill>
            <a:srgbClr val="D6CFE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Lines and Tubes examples with localisation</a:t>
            </a:r>
            <a:endParaRPr lang="en-AU" sz="14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56B7E2-16DB-ADD5-F774-DCF7A840B252}"/>
              </a:ext>
            </a:extLst>
          </p:cNvPr>
          <p:cNvSpPr/>
          <p:nvPr/>
        </p:nvSpPr>
        <p:spPr>
          <a:xfrm>
            <a:off x="5889523" y="1032387"/>
            <a:ext cx="1956619" cy="717755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1B2B59-5B33-E9FD-97B6-07E1C7558FDF}"/>
              </a:ext>
            </a:extLst>
          </p:cNvPr>
          <p:cNvSpPr/>
          <p:nvPr/>
        </p:nvSpPr>
        <p:spPr>
          <a:xfrm>
            <a:off x="2359743" y="108155"/>
            <a:ext cx="4090218" cy="47194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Example 3a, Lines &amp; Tubes</a:t>
            </a:r>
          </a:p>
        </p:txBody>
      </p:sp>
    </p:spTree>
    <p:extLst>
      <p:ext uri="{BB962C8B-B14F-4D97-AF65-F5344CB8AC3E}">
        <p14:creationId xmlns:p14="http://schemas.microsoft.com/office/powerpoint/2010/main" val="27778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C1ADE27-248C-B268-74FA-D8FA2699F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12ECFF1-F5C7-7B8D-0DE0-16D150B9A4F5}"/>
              </a:ext>
            </a:extLst>
          </p:cNvPr>
          <p:cNvSpPr/>
          <p:nvPr/>
        </p:nvSpPr>
        <p:spPr>
          <a:xfrm>
            <a:off x="2359743" y="117987"/>
            <a:ext cx="4090218" cy="4719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Example 3, Lines &amp; Tubes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D5AFFA-5B82-E4CC-D7E2-80F14B348663}"/>
              </a:ext>
            </a:extLst>
          </p:cNvPr>
          <p:cNvSpPr/>
          <p:nvPr/>
        </p:nvSpPr>
        <p:spPr>
          <a:xfrm>
            <a:off x="2359743" y="117987"/>
            <a:ext cx="4090218" cy="47194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Example 3b, Lines &amp; Tubes</a:t>
            </a:r>
          </a:p>
        </p:txBody>
      </p:sp>
    </p:spTree>
    <p:extLst>
      <p:ext uri="{BB962C8B-B14F-4D97-AF65-F5344CB8AC3E}">
        <p14:creationId xmlns:p14="http://schemas.microsoft.com/office/powerpoint/2010/main" val="1322205672"/>
      </p:ext>
    </p:extLst>
  </p:cSld>
  <p:clrMapOvr>
    <a:masterClrMapping/>
  </p:clrMapOvr>
</p:sld>
</file>

<file path=ppt/theme/theme1.xml><?xml version="1.0" encoding="utf-8"?>
<a:theme xmlns:a="http://schemas.openxmlformats.org/drawingml/2006/main" name="WYAAT Template Approved">
  <a:themeElements>
    <a:clrScheme name="WYAAT 6 COL THIS ON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9E92"/>
      </a:accent1>
      <a:accent2>
        <a:srgbClr val="5F3E6E"/>
      </a:accent2>
      <a:accent3>
        <a:srgbClr val="CC9526"/>
      </a:accent3>
      <a:accent4>
        <a:srgbClr val="BC1A16"/>
      </a:accent4>
      <a:accent5>
        <a:srgbClr val="3082BA"/>
      </a:accent5>
      <a:accent6>
        <a:srgbClr val="EC6ADD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K WYAAT THEME1" id="{B63C3A58-7061-427C-BDC4-E0661B07CA56}" vid="{3AD7D807-337A-4CA0-8DB4-4F8FE12A210E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rutiger"/>
        <a:ea typeface=""/>
        <a:cs typeface=""/>
      </a:majorFont>
      <a:minorFont>
        <a:latin typeface="Frutig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7FF658D-82F7-440E-848F-9F9EAF0E3A6A}">
  <we:reference id="e849ddb8-6bbd-4833-bd4b-59030099d63e" version="1.0.0.0" store="EXCatalog" storeType="EXCatalog"/>
  <we:alternateReferences>
    <we:reference id="WA200000113" version="1.0.0.0" store="en-GB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2AE378CC11F14E94EFF43CA3311427" ma:contentTypeVersion="20" ma:contentTypeDescription="Create a new document." ma:contentTypeScope="" ma:versionID="f1bb7e133864b704c02cfbd9852b344e">
  <xsd:schema xmlns:xsd="http://www.w3.org/2001/XMLSchema" xmlns:xs="http://www.w3.org/2001/XMLSchema" xmlns:p="http://schemas.microsoft.com/office/2006/metadata/properties" xmlns:ns1="http://schemas.microsoft.com/sharepoint/v3" xmlns:ns2="d9855fdf-9ce9-45ae-8f57-9879312d16dc" xmlns:ns3="394977a4-b813-40b9-8b24-a16b30ed459f" targetNamespace="http://schemas.microsoft.com/office/2006/metadata/properties" ma:root="true" ma:fieldsID="70b622cf8261f2ac2482c793ceaf48b1" ns1:_="" ns2:_="" ns3:_="">
    <xsd:import namespace="http://schemas.microsoft.com/sharepoint/v3"/>
    <xsd:import namespace="d9855fdf-9ce9-45ae-8f57-9879312d16dc"/>
    <xsd:import namespace="394977a4-b813-40b9-8b24-a16b30ed45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55fdf-9ce9-45ae-8f57-9879312d16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4977a4-b813-40b9-8b24-a16b30ed459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35e3506-7d57-436f-86db-2f7dab7aa0af}" ma:internalName="TaxCatchAll" ma:showField="CatchAllData" ma:web="394977a4-b813-40b9-8b24-a16b30ed45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394977a4-b813-40b9-8b24-a16b30ed459f" xsi:nil="true"/>
    <lcf76f155ced4ddcb4097134ff3c332f xmlns="d9855fdf-9ce9-45ae-8f57-9879312d16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F810F9-AAE9-4F24-AD7C-031BD4BDB9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9855fdf-9ce9-45ae-8f57-9879312d16dc"/>
    <ds:schemaRef ds:uri="394977a4-b813-40b9-8b24-a16b30ed45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01631C-E60F-486E-A884-495E862E0A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2A9E52-20AC-4E02-B9D5-E7A742B1827F}">
  <ds:schemaRefs>
    <ds:schemaRef ds:uri="0e572831-0267-4d26-b973-e7c331124441"/>
    <ds:schemaRef ds:uri="394977a4-b813-40b9-8b24-a16b30ed459f"/>
    <ds:schemaRef ds:uri="c81f147e-ee1c-434f-977d-fa76a5522c71"/>
    <ds:schemaRef ds:uri="d9855fdf-9ce9-45ae-8f57-9879312d16d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</TotalTime>
  <Words>251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Inter</vt:lpstr>
      <vt:lpstr>Inter Light</vt:lpstr>
      <vt:lpstr>WYAAT Template Approved</vt:lpstr>
      <vt:lpstr>1_Custom Design</vt:lpstr>
      <vt:lpstr>DICOM Secondary Capture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Subtitle  Author</dc:title>
  <dc:creator>KEENE, Tom (AIREDALE NHS FOUNDATION TRUST)</dc:creator>
  <cp:lastModifiedBy>COLEMAN, Rachel (LEEDS TEACHING HOSPITALS NHS TRUST)</cp:lastModifiedBy>
  <cp:revision>23</cp:revision>
  <dcterms:created xsi:type="dcterms:W3CDTF">2023-02-10T10:17:00Z</dcterms:created>
  <dcterms:modified xsi:type="dcterms:W3CDTF">2024-11-01T14:48:08Z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0x010100032AE378CC11F14E94EFF43CA3311427</vt:lpwstr>
  </property>
  <property fmtid="{D5CDD505-2E9C-101B-9397-08002B2CF9AE}" pid="3" name="MediaServiceImageTags">
    <vt:lpwstr/>
  </property>
</Properties>
</file>